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288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233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13924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432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8539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8992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40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568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341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021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122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462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070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07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355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760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00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>
            <p:ph type="ctrTitle"/>
          </p:nvPr>
        </p:nvSpPr>
        <p:spPr>
          <a:xfrm>
            <a:off x="2589212" y="476251"/>
            <a:ext cx="8915399" cy="1485900"/>
          </a:xfrm>
        </p:spPr>
        <p:txBody>
          <a:bodyPr>
            <a:normAutofit/>
          </a:bodyPr>
          <a:lstStyle/>
          <a:p>
            <a:pPr algn="ctr"/>
            <a:r>
              <a:rPr lang="ar-SA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المحاسبة الادارية </a:t>
            </a:r>
            <a:br>
              <a:rPr lang="ar-SA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MANAGERLAL</a:t>
            </a:r>
            <a:r>
              <a:rPr lang="ar-SA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ccounting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589211" y="2962275"/>
            <a:ext cx="8915399" cy="3000375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ar-SA" sz="3600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الكلية : الادارة والاقتصاد </a:t>
            </a:r>
          </a:p>
          <a:p>
            <a:pPr algn="r"/>
            <a:r>
              <a:rPr lang="ar-SA" sz="3600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القسم : العلوم المالية والمصرفية </a:t>
            </a:r>
          </a:p>
          <a:p>
            <a:pPr algn="r"/>
            <a:r>
              <a:rPr lang="ar-SA" sz="3600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المرحلة  : الرابعة</a:t>
            </a:r>
          </a:p>
          <a:p>
            <a:pPr algn="r"/>
            <a:r>
              <a:rPr lang="ar-SA" sz="3600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رقم المحاضرة :( )</a:t>
            </a:r>
          </a:p>
          <a:p>
            <a:pPr algn="r"/>
            <a:r>
              <a:rPr lang="ar-SA" sz="3600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السنة الدراسية: 2023-2024</a:t>
            </a:r>
            <a:endParaRPr lang="en-US" sz="3600" dirty="0">
              <a:solidFill>
                <a:srgbClr val="C0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43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43110"/>
            <a:ext cx="8911687" cy="785590"/>
          </a:xfrm>
        </p:spPr>
        <p:txBody>
          <a:bodyPr/>
          <a:lstStyle/>
          <a:p>
            <a:pPr algn="r" rtl="1"/>
            <a:r>
              <a:rPr lang="ar-IQ" b="1" dirty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الحل:</a:t>
            </a:r>
            <a:endParaRPr lang="en-US" b="1" dirty="0">
              <a:solidFill>
                <a:srgbClr val="CC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1151" y="1504950"/>
            <a:ext cx="9923462" cy="4406272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IQ" sz="2000" b="1" dirty="0">
                <a:solidFill>
                  <a:srgbClr val="FF0000"/>
                </a:solidFill>
              </a:rPr>
              <a:t> 1. النقطة الاولى: </a:t>
            </a:r>
          </a:p>
          <a:p>
            <a:pPr algn="r" rtl="1">
              <a:lnSpc>
                <a:spcPct val="150000"/>
              </a:lnSpc>
            </a:pPr>
            <a:r>
              <a:rPr lang="ar-IQ" sz="2000" b="1" dirty="0">
                <a:solidFill>
                  <a:schemeClr val="accent2">
                    <a:lumMod val="75000"/>
                  </a:schemeClr>
                </a:solidFill>
              </a:rPr>
              <a:t>سعر البيع= قيمة المبيعات÷ مستوى النشاط= 1,350,000 ÷ 9000 = 150 دينار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pPr algn="r" rtl="1">
              <a:lnSpc>
                <a:spcPct val="150000"/>
              </a:lnSpc>
            </a:pPr>
            <a:r>
              <a:rPr lang="ar-IQ" sz="2000" b="1" dirty="0">
                <a:solidFill>
                  <a:schemeClr val="accent2">
                    <a:lumMod val="75000"/>
                  </a:schemeClr>
                </a:solidFill>
              </a:rPr>
              <a:t>الكلفة المتغيرة للوحدة = اجمالي التكلفة المتغيرة ÷ مستوى النشاط = 810000÷ 9000 = 90 دينار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pPr algn="r" rtl="1">
              <a:lnSpc>
                <a:spcPct val="150000"/>
              </a:lnSpc>
            </a:pPr>
            <a:r>
              <a:rPr lang="ar-IQ" sz="2000" b="1" dirty="0">
                <a:solidFill>
                  <a:schemeClr val="accent2">
                    <a:lumMod val="75000"/>
                  </a:schemeClr>
                </a:solidFill>
              </a:rPr>
              <a:t>عائد المساهمة للوحدة= 150 – 90 =60 دينار/ وحدة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pPr algn="r" rtl="1">
              <a:lnSpc>
                <a:spcPct val="150000"/>
              </a:lnSpc>
            </a:pPr>
            <a:r>
              <a:rPr lang="ar-IQ" sz="2000" b="1" dirty="0">
                <a:solidFill>
                  <a:schemeClr val="accent2">
                    <a:lumMod val="75000"/>
                  </a:schemeClr>
                </a:solidFill>
              </a:rPr>
              <a:t>الوحدات الاضافية= صافي الدخل (الخسارة الصافية) ÷ عائد المساهمة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pPr algn="r" rtl="1">
              <a:lnSpc>
                <a:spcPct val="150000"/>
              </a:lnSpc>
            </a:pPr>
            <a:r>
              <a:rPr lang="ar-IQ" sz="2000" b="1" dirty="0">
                <a:solidFill>
                  <a:schemeClr val="accent2">
                    <a:lumMod val="75000"/>
                  </a:schemeClr>
                </a:solidFill>
              </a:rPr>
              <a:t>                =  (60,000 ) ÷ 60 =  (1,000 وحدة )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pPr algn="r" rtl="1">
              <a:lnSpc>
                <a:spcPct val="150000"/>
              </a:lnSpc>
            </a:pP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28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0340"/>
          </a:xfrm>
        </p:spPr>
        <p:txBody>
          <a:bodyPr>
            <a:normAutofit/>
          </a:bodyPr>
          <a:lstStyle/>
          <a:p>
            <a:pPr algn="r" rtl="1"/>
            <a:r>
              <a:rPr lang="ar-IQ" sz="3200" dirty="0">
                <a:solidFill>
                  <a:srgbClr val="FF0000"/>
                </a:solidFill>
              </a:rPr>
              <a:t>2. النقطة </a:t>
            </a:r>
            <a:r>
              <a:rPr lang="ar-IQ" sz="2400" dirty="0">
                <a:solidFill>
                  <a:srgbClr val="FF0000"/>
                </a:solidFill>
              </a:rPr>
              <a:t>الثانية</a:t>
            </a:r>
            <a:r>
              <a:rPr lang="ar-IQ" sz="3200" dirty="0">
                <a:solidFill>
                  <a:srgbClr val="FF0000"/>
                </a:solidFill>
              </a:rPr>
              <a:t> :</a:t>
            </a:r>
            <a:endParaRPr lang="en-US" sz="3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760662" y="1419225"/>
                <a:ext cx="8915400" cy="3777622"/>
              </a:xfrm>
            </p:spPr>
            <p:txBody>
              <a:bodyPr>
                <a:normAutofit fontScale="85000" lnSpcReduction="10000"/>
              </a:bodyPr>
              <a:lstStyle/>
              <a:p>
                <a:pPr algn="r" rtl="1"/>
                <a:r>
                  <a:rPr lang="ar-IQ" b="1" dirty="0"/>
                  <a:t>مقدار الانخفاض في الخسارة الصافية= الوحدات الاضافية × عائد المساهمة                                 = 750 × 60 = 45,000 دينار</a:t>
                </a:r>
              </a:p>
              <a:p>
                <a:pPr marL="0" indent="0" algn="r" rtl="1">
                  <a:buNone/>
                </a:pPr>
                <a:r>
                  <a:rPr lang="ar-IQ" b="1" dirty="0"/>
                  <a:t>مستوى النشاط الجديد= 9000 +750 =9750 وحدة</a:t>
                </a:r>
                <a:endParaRPr lang="en-US" dirty="0"/>
              </a:p>
              <a:p>
                <a:pPr marL="0" indent="0" algn="r" rtl="1">
                  <a:buNone/>
                </a:pPr>
                <a:endParaRPr lang="en-US" dirty="0"/>
              </a:p>
              <a:p>
                <a:pPr algn="r" rtl="1"/>
                <a:r>
                  <a:rPr lang="ar-IQ" sz="2400" dirty="0">
                    <a:solidFill>
                      <a:srgbClr val="FF0000"/>
                    </a:solidFill>
                  </a:rPr>
                  <a:t>النقطة الثالثة:</a:t>
                </a:r>
              </a:p>
              <a:p>
                <a:pPr algn="r" rtl="1"/>
                <a:r>
                  <a:rPr lang="ar-IQ" sz="2400" dirty="0">
                    <a:solidFill>
                      <a:srgbClr val="FF0000"/>
                    </a:solidFill>
                  </a:rPr>
                  <a:t> </a:t>
                </a:r>
                <a:r>
                  <a:rPr lang="ar-IQ" b="1" dirty="0"/>
                  <a:t>. نسبة عائد المساهمة=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𝟔𝟎</m:t>
                        </m:r>
                      </m:num>
                      <m:den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𝟏𝟓𝟎</m:t>
                        </m:r>
                      </m:den>
                    </m:f>
                  </m:oMath>
                </a14:m>
                <a:r>
                  <a:rPr lang="ar-IQ" b="1" dirty="0"/>
                  <a:t> ×  100= 40%</a:t>
                </a:r>
                <a:endParaRPr lang="en-US" dirty="0"/>
              </a:p>
              <a:p>
                <a:pPr algn="r" rtl="1"/>
                <a:r>
                  <a:rPr lang="ar-IQ" b="1" dirty="0"/>
                  <a:t>مقدار الانخفاض في الخسارة الصافية= المبالغ الاضافية × نسبة عائد المساهمة </a:t>
                </a:r>
                <a:endParaRPr lang="en-US" dirty="0"/>
              </a:p>
              <a:p>
                <a:pPr algn="r" rtl="1"/>
                <a:r>
                  <a:rPr lang="ar-IQ" b="1" dirty="0"/>
                  <a:t>= 135,000× 0.40 = 54000 دينار </a:t>
                </a:r>
                <a:endParaRPr lang="en-US" dirty="0"/>
              </a:p>
              <a:p>
                <a:pPr algn="r" rtl="1"/>
                <a:r>
                  <a:rPr lang="ar-IQ" b="1" dirty="0"/>
                  <a:t>الخسارة الجديدة = الخسارة الحالية – مقدار الانخفاض</a:t>
                </a:r>
                <a:endParaRPr lang="en-US" dirty="0"/>
              </a:p>
              <a:p>
                <a:pPr algn="r" rtl="1"/>
                <a:r>
                  <a:rPr lang="ar-IQ" b="1" dirty="0"/>
                  <a:t>               = 60,000 – 54000 =6000 دينار</a:t>
                </a:r>
              </a:p>
              <a:p>
                <a:pPr marL="0" indent="0" algn="r" rtl="1">
                  <a:buNone/>
                </a:pPr>
                <a:endParaRPr lang="en-US" dirty="0"/>
              </a:p>
              <a:p>
                <a:pPr algn="r" rtl="1"/>
                <a:endParaRPr lang="ar-IQ" sz="2400" dirty="0">
                  <a:solidFill>
                    <a:srgbClr val="FF0000"/>
                  </a:solidFill>
                </a:endParaRPr>
              </a:p>
              <a:p>
                <a:pPr algn="l" rt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60662" y="1419225"/>
                <a:ext cx="8915400" cy="3777622"/>
              </a:xfrm>
              <a:blipFill>
                <a:blip r:embed="rId2"/>
                <a:stretch>
                  <a:fillRect l="-1163" t="-968" r="-6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7578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2516725" y="309785"/>
                <a:ext cx="8911687" cy="1757140"/>
              </a:xfrm>
            </p:spPr>
            <p:txBody>
              <a:bodyPr>
                <a:normAutofit fontScale="90000"/>
              </a:bodyPr>
              <a:lstStyle/>
              <a:p>
                <a:pPr lvl="0" algn="r" rtl="1"/>
                <a:r>
                  <a:rPr lang="ar-IQ" sz="2700" dirty="0">
                    <a:solidFill>
                      <a:srgbClr val="FF0000"/>
                    </a:solidFill>
                  </a:rPr>
                  <a:t>النقطة الرابعة:</a:t>
                </a:r>
                <a:br>
                  <a:rPr lang="ar-IQ" sz="2400" dirty="0">
                    <a:solidFill>
                      <a:srgbClr val="FF0000"/>
                    </a:solidFill>
                  </a:rPr>
                </a:br>
                <a:r>
                  <a:rPr lang="ar-IQ" sz="2000" b="1" dirty="0"/>
                  <a:t>نقطة التعادل بالوحدات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7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700" b="1" i="1">
                            <a:latin typeface="Cambria Math" panose="02040503050406030204" pitchFamily="18" charset="0"/>
                          </a:rPr>
                          <m:t>𝟔𝟎𝟎</m:t>
                        </m:r>
                        <m:r>
                          <a:rPr lang="en-US" sz="27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700" b="1" i="1">
                            <a:latin typeface="Cambria Math" panose="02040503050406030204" pitchFamily="18" charset="0"/>
                          </a:rPr>
                          <m:t>𝟎𝟎𝟎</m:t>
                        </m:r>
                      </m:num>
                      <m:den>
                        <m:r>
                          <a:rPr lang="en-US" sz="2700" b="1" i="1">
                            <a:latin typeface="Cambria Math" panose="02040503050406030204" pitchFamily="18" charset="0"/>
                          </a:rPr>
                          <m:t>𝟔𝟎</m:t>
                        </m:r>
                      </m:den>
                    </m:f>
                  </m:oMath>
                </a14:m>
                <a:r>
                  <a:rPr lang="ar-IQ" sz="2000" b="1" dirty="0"/>
                  <a:t> =10,000 وحدة </a:t>
                </a:r>
                <a:br>
                  <a:rPr lang="en-US" sz="2000" dirty="0"/>
                </a:br>
                <a:r>
                  <a:rPr lang="ar-IQ" sz="2000" b="1" dirty="0"/>
                  <a:t>نقطة التعادل بالمبالغ=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7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700" b="1" i="1">
                            <a:latin typeface="Cambria Math" panose="02040503050406030204" pitchFamily="18" charset="0"/>
                          </a:rPr>
                          <m:t>𝟔𝟎𝟎</m:t>
                        </m:r>
                        <m:r>
                          <a:rPr lang="en-US" sz="27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700" b="1" i="1">
                            <a:latin typeface="Cambria Math" panose="02040503050406030204" pitchFamily="18" charset="0"/>
                          </a:rPr>
                          <m:t>𝟎𝟎𝟎</m:t>
                        </m:r>
                      </m:num>
                      <m:den>
                        <m:r>
                          <a:rPr lang="en-US" sz="2700" b="1" i="1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700" b="1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700" b="1" i="1">
                            <a:latin typeface="Cambria Math" panose="02040503050406030204" pitchFamily="18" charset="0"/>
                          </a:rPr>
                          <m:t>𝟒𝟎</m:t>
                        </m:r>
                      </m:den>
                    </m:f>
                  </m:oMath>
                </a14:m>
                <a:r>
                  <a:rPr lang="ar-IQ" sz="2000" b="1" dirty="0"/>
                  <a:t> = 1,500,000 دينار </a:t>
                </a:r>
                <a:br>
                  <a:rPr lang="en-US" sz="2200" dirty="0"/>
                </a:br>
                <a:br>
                  <a:rPr lang="ar-IQ" sz="2200" dirty="0">
                    <a:solidFill>
                      <a:srgbClr val="FF0000"/>
                    </a:solidFill>
                  </a:rPr>
                </a:b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516725" y="309785"/>
                <a:ext cx="8911687" cy="1757140"/>
              </a:xfrm>
              <a:blipFill>
                <a:blip r:embed="rId2"/>
                <a:stretch>
                  <a:fillRect t="-2778" r="-10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9796280"/>
              </p:ext>
            </p:extLst>
          </p:nvPr>
        </p:nvGraphicFramePr>
        <p:xfrm>
          <a:off x="4333873" y="2686051"/>
          <a:ext cx="5829301" cy="378142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713473">
                  <a:extLst>
                    <a:ext uri="{9D8B030D-6E8A-4147-A177-3AD203B41FA5}">
                      <a16:colId xmlns:a16="http://schemas.microsoft.com/office/drawing/2014/main" val="3363533826"/>
                    </a:ext>
                  </a:extLst>
                </a:gridCol>
                <a:gridCol w="1039304">
                  <a:extLst>
                    <a:ext uri="{9D8B030D-6E8A-4147-A177-3AD203B41FA5}">
                      <a16:colId xmlns:a16="http://schemas.microsoft.com/office/drawing/2014/main" val="2623465614"/>
                    </a:ext>
                  </a:extLst>
                </a:gridCol>
                <a:gridCol w="912381">
                  <a:extLst>
                    <a:ext uri="{9D8B030D-6E8A-4147-A177-3AD203B41FA5}">
                      <a16:colId xmlns:a16="http://schemas.microsoft.com/office/drawing/2014/main" val="1761535152"/>
                    </a:ext>
                  </a:extLst>
                </a:gridCol>
                <a:gridCol w="2164143">
                  <a:extLst>
                    <a:ext uri="{9D8B030D-6E8A-4147-A177-3AD203B41FA5}">
                      <a16:colId xmlns:a16="http://schemas.microsoft.com/office/drawing/2014/main" val="3796064038"/>
                    </a:ext>
                  </a:extLst>
                </a:gridCol>
              </a:tblGrid>
              <a:tr h="94535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البيــــــــــــان</a:t>
                      </a:r>
                      <a:endParaRPr lang="en-US" sz="12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وحدة واحدة</a:t>
                      </a:r>
                      <a:endParaRPr lang="en-US" sz="12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النسبة</a:t>
                      </a:r>
                      <a:endParaRPr lang="en-US" sz="12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مج 9750 وحدة</a:t>
                      </a:r>
                      <a:endParaRPr lang="en-US" sz="12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84020136"/>
                  </a:ext>
                </a:extLst>
              </a:tr>
              <a:tr h="47267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المبيعات</a:t>
                      </a:r>
                      <a:endParaRPr lang="en-US" sz="12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150</a:t>
                      </a:r>
                      <a:endParaRPr lang="en-US" sz="12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100%</a:t>
                      </a:r>
                      <a:endParaRPr lang="en-US" sz="12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1,462,500</a:t>
                      </a:r>
                      <a:endParaRPr lang="en-US" sz="12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0909464"/>
                  </a:ext>
                </a:extLst>
              </a:tr>
              <a:tr h="47267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الكلفة المتغيرة</a:t>
                      </a:r>
                      <a:endParaRPr lang="en-US" sz="12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(90)</a:t>
                      </a:r>
                      <a:endParaRPr lang="en-US" sz="12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60%</a:t>
                      </a:r>
                      <a:endParaRPr lang="en-US" sz="12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(877,500)</a:t>
                      </a:r>
                      <a:endParaRPr lang="en-US" sz="12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36436455"/>
                  </a:ext>
                </a:extLst>
              </a:tr>
              <a:tr h="47267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عائد المساهمة</a:t>
                      </a:r>
                      <a:endParaRPr lang="en-US" sz="12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60</a:t>
                      </a:r>
                      <a:endParaRPr lang="en-US" sz="12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40%</a:t>
                      </a:r>
                      <a:endParaRPr lang="en-US" sz="12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585,000</a:t>
                      </a:r>
                      <a:endParaRPr lang="en-US" sz="12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36217847"/>
                  </a:ext>
                </a:extLst>
              </a:tr>
              <a:tr h="47267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التكاليف الثابتة</a:t>
                      </a:r>
                      <a:endParaRPr lang="en-US" sz="12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12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12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(600,000)</a:t>
                      </a:r>
                      <a:endParaRPr lang="en-US" sz="12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92370815"/>
                  </a:ext>
                </a:extLst>
              </a:tr>
              <a:tr h="94535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صافي الدخل(خسارة)</a:t>
                      </a:r>
                      <a:endParaRPr lang="en-US" sz="12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12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12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(15,000)</a:t>
                      </a:r>
                      <a:endParaRPr 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70562625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10152102" y="2133600"/>
            <a:ext cx="1433406" cy="489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IQ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كشف الدخل </a:t>
            </a:r>
            <a:endParaRPr lang="en-US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174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95115"/>
          </a:xfrm>
        </p:spPr>
        <p:txBody>
          <a:bodyPr/>
          <a:lstStyle/>
          <a:p>
            <a:pPr algn="r" rtl="1"/>
            <a:r>
              <a:rPr lang="ar-IQ" dirty="0"/>
              <a:t>كوز: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2625" y="2133599"/>
            <a:ext cx="9551987" cy="3629025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ar-IQ" sz="2400" dirty="0">
                <a:solidFill>
                  <a:schemeClr val="accent6">
                    <a:lumMod val="50000"/>
                  </a:schemeClr>
                </a:solidFill>
              </a:rPr>
              <a:t>اوجد الوحدات الواجب بيعها لتحقيق التعادل في حالة تمثل فيها نسبة التكاليف المتغيرة (65%) من ايراد المبيعات، سعر بيع الوحدة 40 دينار، التكاليف الثابتة 182,000 دينار.</a:t>
            </a:r>
          </a:p>
          <a:p>
            <a:pPr algn="just" rtl="1">
              <a:lnSpc>
                <a:spcPct val="150000"/>
              </a:lnSpc>
            </a:pPr>
            <a:r>
              <a:rPr lang="ar-IQ" sz="2400" dirty="0">
                <a:solidFill>
                  <a:srgbClr val="0070C0"/>
                </a:solidFill>
              </a:rPr>
              <a:t>كم ستكون وحدات التعادل إذا علمت ان: التكاليف الثابتة (270,000)، وكل وحدة تباع تؤدي الى تحقيق 4 دنانير لتغطية التكاليف الثابتة وتحقيق الارباح، علماً ان سعر البيع للوحدة 12 دينار. 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579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14165"/>
          </a:xfrm>
        </p:spPr>
        <p:txBody>
          <a:bodyPr>
            <a:normAutofit fontScale="90000"/>
          </a:bodyPr>
          <a:lstStyle/>
          <a:p>
            <a:pPr algn="r" rtl="1"/>
            <a:r>
              <a:rPr lang="ar-IQ" b="1" dirty="0">
                <a:solidFill>
                  <a:schemeClr val="accent6">
                    <a:lumMod val="50000"/>
                  </a:schemeClr>
                </a:solidFill>
              </a:rPr>
              <a:t>كشف الدخل متعدد المستويات: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219575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IQ" sz="3200" dirty="0">
                <a:solidFill>
                  <a:srgbClr val="7030A0"/>
                </a:solidFill>
              </a:rPr>
              <a:t>كشف الدخل يتكون من المستويات التالية:</a:t>
            </a:r>
          </a:p>
          <a:p>
            <a:pPr algn="r" rtl="1">
              <a:lnSpc>
                <a:spcPct val="150000"/>
              </a:lnSpc>
            </a:pPr>
            <a:r>
              <a:rPr lang="ar-IQ" sz="3200" dirty="0">
                <a:solidFill>
                  <a:srgbClr val="FF0000"/>
                </a:solidFill>
              </a:rPr>
              <a:t>مستوى الوحدة الواحدة: </a:t>
            </a:r>
          </a:p>
          <a:p>
            <a:pPr algn="r" rtl="1">
              <a:lnSpc>
                <a:spcPct val="150000"/>
              </a:lnSpc>
            </a:pPr>
            <a:r>
              <a:rPr lang="ar-IQ" sz="3200" dirty="0">
                <a:solidFill>
                  <a:srgbClr val="00B0F0"/>
                </a:solidFill>
              </a:rPr>
              <a:t>مستوى النسبة المئوية: </a:t>
            </a:r>
          </a:p>
          <a:p>
            <a:pPr algn="r" rtl="1">
              <a:lnSpc>
                <a:spcPct val="150000"/>
              </a:lnSpc>
            </a:pPr>
            <a:r>
              <a:rPr lang="ar-IQ" sz="3200" dirty="0">
                <a:solidFill>
                  <a:srgbClr val="7030A0"/>
                </a:solidFill>
              </a:rPr>
              <a:t>مستوى المجموع (الاجمالي ):</a:t>
            </a:r>
            <a:endParaRPr lang="en-US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817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47490"/>
          </a:xfrm>
        </p:spPr>
        <p:txBody>
          <a:bodyPr/>
          <a:lstStyle/>
          <a:p>
            <a:pPr algn="r" rtl="1"/>
            <a:r>
              <a:rPr lang="ar-IQ" dirty="0">
                <a:solidFill>
                  <a:srgbClr val="002060"/>
                </a:solidFill>
              </a:rPr>
              <a:t>مثال: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867150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ar-IQ" sz="2800" b="1" dirty="0">
                <a:solidFill>
                  <a:schemeClr val="bg2">
                    <a:lumMod val="25000"/>
                  </a:schemeClr>
                </a:solidFill>
              </a:rPr>
              <a:t>إذا علمت ان سعر البيع للوحدة الواحدة لمنتج معين هو 1000 دينار/ وحدة، الكلفة المتغيرة 750 دينار/ وحدة، التكاليف الثابتة للفترة 750,000 دينار، مستوى النشاط الحالي 5000 وحدة.</a:t>
            </a:r>
          </a:p>
          <a:p>
            <a:pPr algn="just" rtl="1">
              <a:lnSpc>
                <a:spcPct val="150000"/>
              </a:lnSpc>
            </a:pPr>
            <a:r>
              <a:rPr lang="ar-IQ" sz="2000" b="1" dirty="0">
                <a:solidFill>
                  <a:srgbClr val="FF0000"/>
                </a:solidFill>
              </a:rPr>
              <a:t>المطلوب/ احتساب صافي الربح بطريقة التعادل وكشف الدخل.</a:t>
            </a:r>
            <a:endParaRPr lang="en-US" sz="2000" dirty="0">
              <a:solidFill>
                <a:srgbClr val="FF0000"/>
              </a:solidFill>
            </a:endParaRPr>
          </a:p>
          <a:p>
            <a:pPr algn="just" rtl="1">
              <a:lnSpc>
                <a:spcPct val="150000"/>
              </a:lnSpc>
            </a:pP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17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1290"/>
          </a:xfrm>
        </p:spPr>
        <p:txBody>
          <a:bodyPr/>
          <a:lstStyle/>
          <a:p>
            <a:pPr algn="r" rtl="1"/>
            <a:r>
              <a:rPr lang="ar-IQ" dirty="0">
                <a:solidFill>
                  <a:srgbClr val="FF0000"/>
                </a:solidFill>
              </a:rPr>
              <a:t>الحل: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1295399"/>
                <a:ext cx="8915400" cy="4933951"/>
              </a:xfrm>
            </p:spPr>
            <p:txBody>
              <a:bodyPr>
                <a:normAutofit/>
              </a:bodyPr>
              <a:lstStyle/>
              <a:p>
                <a:pPr algn="r" rtl="1">
                  <a:lnSpc>
                    <a:spcPct val="150000"/>
                  </a:lnSpc>
                </a:pPr>
                <a:r>
                  <a:rPr lang="ar-IQ" dirty="0"/>
                  <a:t>نقطة التعادل بالوحدات </a:t>
                </a:r>
                <a:r>
                  <a:rPr lang="ar-IQ" b="1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A">
                            <a:latin typeface="Cambria Math" panose="02040503050406030204" pitchFamily="18" charset="0"/>
                          </a:rPr>
                          <m:t>الثابتة</m:t>
                        </m:r>
                        <m:r>
                          <a:rPr lang="ar-SA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ar-SA">
                            <a:latin typeface="Cambria Math" panose="02040503050406030204" pitchFamily="18" charset="0"/>
                          </a:rPr>
                          <m:t>التكاليف</m:t>
                        </m:r>
                        <m:r>
                          <a:rPr lang="ar-SA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ar-SA">
                            <a:latin typeface="Cambria Math" panose="02040503050406030204" pitchFamily="18" charset="0"/>
                          </a:rPr>
                          <m:t>اجمالي</m:t>
                        </m:r>
                        <m:r>
                          <a:rPr lang="ar-SA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ar-SA">
                            <a:latin typeface="Cambria Math" panose="02040503050406030204" pitchFamily="18" charset="0"/>
                          </a:rPr>
                          <m:t>المساهمة</m:t>
                        </m:r>
                        <m:r>
                          <a:rPr lang="ar-SA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ar-SA">
                            <a:latin typeface="Cambria Math" panose="02040503050406030204" pitchFamily="18" charset="0"/>
                          </a:rPr>
                          <m:t>عائد</m:t>
                        </m:r>
                      </m:den>
                    </m:f>
                  </m:oMath>
                </a14:m>
                <a:r>
                  <a:rPr lang="ar-IQ" b="1" dirty="0"/>
                  <a:t>       </a:t>
                </a:r>
                <a:endParaRPr lang="en-US" dirty="0"/>
              </a:p>
              <a:p>
                <a:pPr algn="r" rtl="1">
                  <a:lnSpc>
                    <a:spcPct val="150000"/>
                  </a:lnSpc>
                </a:pPr>
                <a:r>
                  <a:rPr lang="ar-IQ" b="1" dirty="0"/>
                  <a:t>عائد المساهمة= سعر البيع للوحدة _ الكلفة المتغيرة للوحدة</a:t>
                </a:r>
                <a:endParaRPr lang="en-US" dirty="0"/>
              </a:p>
              <a:p>
                <a:pPr algn="r" rtl="1">
                  <a:lnSpc>
                    <a:spcPct val="150000"/>
                  </a:lnSpc>
                </a:pPr>
                <a:r>
                  <a:rPr lang="ar-IQ" b="1" dirty="0"/>
                  <a:t>عائد المساهمة = 1000- 750</a:t>
                </a:r>
                <a:endParaRPr lang="en-US" dirty="0"/>
              </a:p>
              <a:p>
                <a:pPr algn="r" rtl="1">
                  <a:lnSpc>
                    <a:spcPct val="150000"/>
                  </a:lnSpc>
                </a:pPr>
                <a:r>
                  <a:rPr lang="ar-IQ" b="1" dirty="0"/>
                  <a:t>عائد المساهمة= 250 دينار/وحدة </a:t>
                </a:r>
                <a:endParaRPr lang="en-US" dirty="0"/>
              </a:p>
              <a:p>
                <a:pPr algn="r" rtl="1">
                  <a:lnSpc>
                    <a:spcPct val="150000"/>
                  </a:lnSpc>
                </a:pPr>
                <a:r>
                  <a:rPr lang="ar-IQ" b="1" dirty="0"/>
                  <a:t>نقطة التعادل بالوحدات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𝟕𝟓𝟎𝟎𝟎𝟎</m:t>
                        </m:r>
                        <m:r>
                          <a:rPr lang="en-US" sz="2400" b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𝟐𝟓𝟎</m:t>
                        </m:r>
                      </m:den>
                    </m:f>
                  </m:oMath>
                </a14:m>
                <a:r>
                  <a:rPr lang="ar-IQ" b="1" dirty="0"/>
                  <a:t> = 3000 وحدة </a:t>
                </a:r>
                <a:endParaRPr lang="en-US" dirty="0"/>
              </a:p>
              <a:p>
                <a:pPr algn="r" rtl="1">
                  <a:lnSpc>
                    <a:spcPct val="150000"/>
                  </a:lnSpc>
                </a:pPr>
                <a:r>
                  <a:rPr lang="ar-IQ" b="1" dirty="0"/>
                  <a:t>الوحدات الاضافية=  5000 - 3000 = 2000 وحدة</a:t>
                </a:r>
                <a:endParaRPr lang="en-US" dirty="0"/>
              </a:p>
              <a:p>
                <a:pPr algn="r" rtl="1">
                  <a:lnSpc>
                    <a:spcPct val="150000"/>
                  </a:lnSpc>
                </a:pPr>
                <a:r>
                  <a:rPr lang="ar-IQ" b="1" dirty="0"/>
                  <a:t>صافي الربح= 2000 × 250 = 500,000 دينار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1295399"/>
                <a:ext cx="8915400" cy="4933951"/>
              </a:xfrm>
              <a:blipFill>
                <a:blip r:embed="rId2"/>
                <a:stretch>
                  <a:fillRect r="-5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305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33215"/>
          </a:xfrm>
        </p:spPr>
        <p:txBody>
          <a:bodyPr/>
          <a:lstStyle/>
          <a:p>
            <a:pPr algn="r" rtl="1"/>
            <a:r>
              <a:rPr lang="ar-IQ" dirty="0">
                <a:solidFill>
                  <a:srgbClr val="FF0000"/>
                </a:solidFill>
              </a:rPr>
              <a:t>كشف الدخل ذات المستويات المتعددة 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1173143"/>
              </p:ext>
            </p:extLst>
          </p:nvPr>
        </p:nvGraphicFramePr>
        <p:xfrm>
          <a:off x="2573339" y="1790702"/>
          <a:ext cx="6905624" cy="4591047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552413">
                  <a:extLst>
                    <a:ext uri="{9D8B030D-6E8A-4147-A177-3AD203B41FA5}">
                      <a16:colId xmlns:a16="http://schemas.microsoft.com/office/drawing/2014/main" val="260474235"/>
                    </a:ext>
                  </a:extLst>
                </a:gridCol>
                <a:gridCol w="1386534">
                  <a:extLst>
                    <a:ext uri="{9D8B030D-6E8A-4147-A177-3AD203B41FA5}">
                      <a16:colId xmlns:a16="http://schemas.microsoft.com/office/drawing/2014/main" val="1042086831"/>
                    </a:ext>
                  </a:extLst>
                </a:gridCol>
                <a:gridCol w="1406367">
                  <a:extLst>
                    <a:ext uri="{9D8B030D-6E8A-4147-A177-3AD203B41FA5}">
                      <a16:colId xmlns:a16="http://schemas.microsoft.com/office/drawing/2014/main" val="929211246"/>
                    </a:ext>
                  </a:extLst>
                </a:gridCol>
                <a:gridCol w="2560310">
                  <a:extLst>
                    <a:ext uri="{9D8B030D-6E8A-4147-A177-3AD203B41FA5}">
                      <a16:colId xmlns:a16="http://schemas.microsoft.com/office/drawing/2014/main" val="1983035774"/>
                    </a:ext>
                  </a:extLst>
                </a:gridCol>
              </a:tblGrid>
              <a:tr h="131172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400" dirty="0">
                          <a:effectLst/>
                        </a:rPr>
                        <a:t>البيان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400" dirty="0">
                          <a:effectLst/>
                        </a:rPr>
                        <a:t>وحدة واحدة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400" dirty="0">
                          <a:effectLst/>
                        </a:rPr>
                        <a:t>نسبة مئوية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400" dirty="0">
                          <a:effectLst/>
                        </a:rPr>
                        <a:t>اجمالي النشاط 5000 وحدة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99569466"/>
                  </a:ext>
                </a:extLst>
              </a:tr>
              <a:tr h="65586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400">
                          <a:effectLst/>
                        </a:rPr>
                        <a:t>المبيعات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400">
                          <a:effectLst/>
                        </a:rPr>
                        <a:t>1000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400">
                          <a:effectLst/>
                        </a:rPr>
                        <a:t>100%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400" dirty="0">
                          <a:effectLst/>
                        </a:rPr>
                        <a:t>5,000,000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62709424"/>
                  </a:ext>
                </a:extLst>
              </a:tr>
              <a:tr h="65586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400">
                          <a:effectLst/>
                        </a:rPr>
                        <a:t>الكلفة المتغيرة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400">
                          <a:effectLst/>
                        </a:rPr>
                        <a:t>(750)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400">
                          <a:effectLst/>
                        </a:rPr>
                        <a:t>75%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400" dirty="0">
                          <a:effectLst/>
                        </a:rPr>
                        <a:t>(3,750,000)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14745158"/>
                  </a:ext>
                </a:extLst>
              </a:tr>
              <a:tr h="65586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400">
                          <a:effectLst/>
                        </a:rPr>
                        <a:t>عائد المساهمة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400">
                          <a:effectLst/>
                        </a:rPr>
                        <a:t>250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400">
                          <a:effectLst/>
                        </a:rPr>
                        <a:t>25%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400" dirty="0">
                          <a:effectLst/>
                        </a:rPr>
                        <a:t>1,250,000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22921320"/>
                  </a:ext>
                </a:extLst>
              </a:tr>
              <a:tr h="65586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400">
                          <a:effectLst/>
                        </a:rPr>
                        <a:t>التكاليف الثابتة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400" dirty="0">
                          <a:effectLst/>
                        </a:rPr>
                        <a:t>(750,000)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46911831"/>
                  </a:ext>
                </a:extLst>
              </a:tr>
              <a:tr h="65586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400">
                          <a:effectLst/>
                        </a:rPr>
                        <a:t>صافي الدخل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400" dirty="0">
                          <a:effectLst/>
                        </a:rPr>
                        <a:t>500,000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21766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227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5590"/>
          </a:xfrm>
        </p:spPr>
        <p:txBody>
          <a:bodyPr/>
          <a:lstStyle/>
          <a:p>
            <a:pPr algn="r" rtl="1"/>
            <a:r>
              <a:rPr lang="ar-IQ" b="1" dirty="0"/>
              <a:t>مثال: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00" y="2133600"/>
            <a:ext cx="9028112" cy="3777622"/>
          </a:xfrm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ar-IQ" sz="2800" b="1" dirty="0">
                <a:solidFill>
                  <a:srgbClr val="7030A0"/>
                </a:solidFill>
              </a:rPr>
              <a:t>اذا بلغ مستوى نشاط شركة معينة 10,000,000 دينار والكلفة الثابتة للفترة 2,500,000 دينار، ونسبة عائد المساهمة بلغت 40%.</a:t>
            </a:r>
          </a:p>
          <a:p>
            <a:pPr marL="0" indent="0" algn="r" rtl="1">
              <a:lnSpc>
                <a:spcPct val="150000"/>
              </a:lnSpc>
              <a:buNone/>
            </a:pPr>
            <a:endParaRPr lang="en-US" sz="2400" dirty="0">
              <a:solidFill>
                <a:srgbClr val="7030A0"/>
              </a:solidFill>
            </a:endParaRPr>
          </a:p>
          <a:p>
            <a:pPr algn="r" rtl="1"/>
            <a:r>
              <a:rPr lang="ar-IQ" sz="2400" b="1" dirty="0">
                <a:solidFill>
                  <a:srgbClr val="FF0000"/>
                </a:solidFill>
              </a:rPr>
              <a:t>المطلوب/ احتساب صافي الربح بطريقة التعادل وكشف الدخل.</a:t>
            </a:r>
            <a:endParaRPr lang="en-US" sz="2400" dirty="0">
              <a:solidFill>
                <a:srgbClr val="FF0000"/>
              </a:solidFill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18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47490"/>
          </a:xfrm>
        </p:spPr>
        <p:txBody>
          <a:bodyPr/>
          <a:lstStyle/>
          <a:p>
            <a:pPr algn="r" rtl="1"/>
            <a:r>
              <a:rPr lang="ar-IQ" dirty="0"/>
              <a:t>الحل: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92925" y="1581151"/>
                <a:ext cx="8915400" cy="4448174"/>
              </a:xfrm>
            </p:spPr>
            <p:txBody>
              <a:bodyPr>
                <a:normAutofit/>
              </a:bodyPr>
              <a:lstStyle/>
              <a:p>
                <a:pPr algn="r" rtl="1">
                  <a:lnSpc>
                    <a:spcPct val="150000"/>
                  </a:lnSpc>
                </a:pPr>
                <a:r>
                  <a:rPr lang="ar-IQ" b="1" dirty="0"/>
                  <a:t>نقطة التعادل بالمبالغ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A">
                            <a:latin typeface="Cambria Math" panose="02040503050406030204" pitchFamily="18" charset="0"/>
                          </a:rPr>
                          <m:t>الثابتة</m:t>
                        </m:r>
                        <m:r>
                          <a:rPr lang="ar-SA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ar-SA">
                            <a:latin typeface="Cambria Math" panose="02040503050406030204" pitchFamily="18" charset="0"/>
                          </a:rPr>
                          <m:t>التكاليف</m:t>
                        </m:r>
                        <m:r>
                          <a:rPr lang="ar-SA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ar-SA">
                            <a:latin typeface="Cambria Math" panose="02040503050406030204" pitchFamily="18" charset="0"/>
                          </a:rPr>
                          <m:t>اجمالي</m:t>
                        </m:r>
                        <m:r>
                          <a:rPr lang="ar-SA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ar-IQ">
                            <a:latin typeface="Cambria Math" panose="02040503050406030204" pitchFamily="18" charset="0"/>
                          </a:rPr>
                          <m:t>المساهمة</m:t>
                        </m:r>
                        <m:r>
                          <a:rPr lang="ar-IQ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ar-IQ">
                            <a:latin typeface="Cambria Math" panose="02040503050406030204" pitchFamily="18" charset="0"/>
                          </a:rPr>
                          <m:t>عائد</m:t>
                        </m:r>
                        <m:r>
                          <a:rPr lang="ar-IQ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ar-IQ">
                            <a:latin typeface="Cambria Math" panose="02040503050406030204" pitchFamily="18" charset="0"/>
                          </a:rPr>
                          <m:t>نسبة</m:t>
                        </m:r>
                      </m:den>
                    </m:f>
                  </m:oMath>
                </a14:m>
                <a:r>
                  <a:rPr lang="ar-IQ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𝟓𝟎𝟎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𝟎𝟎𝟎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𝟒𝟎</m:t>
                        </m:r>
                      </m:den>
                    </m:f>
                  </m:oMath>
                </a14:m>
                <a:r>
                  <a:rPr lang="ar-IQ" b="1" dirty="0"/>
                  <a:t> = 6,250,000 دينار</a:t>
                </a:r>
                <a:endParaRPr lang="en-US" dirty="0"/>
              </a:p>
              <a:p>
                <a:pPr algn="r" rtl="1">
                  <a:lnSpc>
                    <a:spcPct val="150000"/>
                  </a:lnSpc>
                </a:pPr>
                <a:r>
                  <a:rPr lang="ar-IQ" b="1" dirty="0"/>
                  <a:t>المبالغ الاضافية= مستوى النشاط الحالي – مستوى نقطة التعادل بالمبالغ</a:t>
                </a:r>
                <a:endParaRPr lang="en-US" dirty="0"/>
              </a:p>
              <a:p>
                <a:pPr algn="r" rtl="1">
                  <a:lnSpc>
                    <a:spcPct val="150000"/>
                  </a:lnSpc>
                </a:pPr>
                <a:r>
                  <a:rPr lang="ar-IQ" b="1" dirty="0"/>
                  <a:t>               = 10,000,000- 6,250,000 </a:t>
                </a:r>
                <a:endParaRPr lang="en-US" dirty="0"/>
              </a:p>
              <a:p>
                <a:pPr algn="r" rtl="1">
                  <a:lnSpc>
                    <a:spcPct val="150000"/>
                  </a:lnSpc>
                </a:pPr>
                <a:r>
                  <a:rPr lang="ar-IQ" b="1" dirty="0"/>
                  <a:t>             = 3,750,000 دينار</a:t>
                </a:r>
                <a:endParaRPr lang="en-US" dirty="0"/>
              </a:p>
              <a:p>
                <a:pPr algn="r" rtl="1">
                  <a:lnSpc>
                    <a:spcPct val="150000"/>
                  </a:lnSpc>
                </a:pPr>
                <a:r>
                  <a:rPr lang="ar-IQ" b="1" dirty="0"/>
                  <a:t>صافي الدخل= المبالغ الاضافية × نسبة عائد المساهمة </a:t>
                </a:r>
                <a:endParaRPr lang="en-US" dirty="0"/>
              </a:p>
              <a:p>
                <a:pPr algn="r" rtl="1">
                  <a:lnSpc>
                    <a:spcPct val="150000"/>
                  </a:lnSpc>
                </a:pPr>
                <a:r>
                  <a:rPr lang="ar-IQ" b="1" dirty="0"/>
                  <a:t>            = 3,750,000 × 0.40</a:t>
                </a:r>
                <a:endParaRPr lang="en-US" dirty="0"/>
              </a:p>
              <a:p>
                <a:pPr algn="r" rtl="1">
                  <a:lnSpc>
                    <a:spcPct val="150000"/>
                  </a:lnSpc>
                </a:pPr>
                <a:r>
                  <a:rPr lang="ar-IQ" b="1" dirty="0"/>
                  <a:t>            = 1,500,000 دينار</a:t>
                </a:r>
                <a:endParaRPr lang="en-US" dirty="0"/>
              </a:p>
              <a:p>
                <a:pPr algn="r" rtl="1">
                  <a:lnSpc>
                    <a:spcPct val="150000"/>
                  </a:lnSpc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92925" y="1581151"/>
                <a:ext cx="8915400" cy="4448174"/>
              </a:xfrm>
              <a:blipFill>
                <a:blip r:embed="rId2"/>
                <a:stretch>
                  <a:fillRect r="-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180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61765"/>
          </a:xfrm>
        </p:spPr>
        <p:txBody>
          <a:bodyPr/>
          <a:lstStyle/>
          <a:p>
            <a:pPr algn="r" rtl="1"/>
            <a:r>
              <a:rPr lang="ar-IQ" dirty="0">
                <a:solidFill>
                  <a:srgbClr val="FF0000"/>
                </a:solidFill>
              </a:rPr>
              <a:t>كشف الدخل: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0388876"/>
              </p:ext>
            </p:extLst>
          </p:nvPr>
        </p:nvGraphicFramePr>
        <p:xfrm>
          <a:off x="2863848" y="1476374"/>
          <a:ext cx="7451726" cy="504825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208155">
                  <a:extLst>
                    <a:ext uri="{9D8B030D-6E8A-4147-A177-3AD203B41FA5}">
                      <a16:colId xmlns:a16="http://schemas.microsoft.com/office/drawing/2014/main" val="1816748646"/>
                    </a:ext>
                  </a:extLst>
                </a:gridCol>
                <a:gridCol w="1438164">
                  <a:extLst>
                    <a:ext uri="{9D8B030D-6E8A-4147-A177-3AD203B41FA5}">
                      <a16:colId xmlns:a16="http://schemas.microsoft.com/office/drawing/2014/main" val="3054128318"/>
                    </a:ext>
                  </a:extLst>
                </a:gridCol>
                <a:gridCol w="1262530">
                  <a:extLst>
                    <a:ext uri="{9D8B030D-6E8A-4147-A177-3AD203B41FA5}">
                      <a16:colId xmlns:a16="http://schemas.microsoft.com/office/drawing/2014/main" val="4141626633"/>
                    </a:ext>
                  </a:extLst>
                </a:gridCol>
                <a:gridCol w="2542877">
                  <a:extLst>
                    <a:ext uri="{9D8B030D-6E8A-4147-A177-3AD203B41FA5}">
                      <a16:colId xmlns:a16="http://schemas.microsoft.com/office/drawing/2014/main" val="3615839600"/>
                    </a:ext>
                  </a:extLst>
                </a:gridCol>
              </a:tblGrid>
              <a:tr h="127676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800" b="1" dirty="0">
                          <a:effectLst/>
                        </a:rPr>
                        <a:t>البيــــــــــــان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800" b="1" dirty="0">
                          <a:effectLst/>
                        </a:rPr>
                        <a:t>وحدة واحدة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800" b="1">
                          <a:effectLst/>
                        </a:rPr>
                        <a:t>النسبة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800" b="1">
                          <a:effectLst/>
                        </a:rPr>
                        <a:t>اجمالي مستوى النشاط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02791202"/>
                  </a:ext>
                </a:extLst>
              </a:tr>
              <a:tr h="40598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800" b="1">
                          <a:effectLst/>
                        </a:rPr>
                        <a:t>المبيعات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8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800" b="1">
                          <a:effectLst/>
                        </a:rPr>
                        <a:t>100%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800" b="1">
                          <a:effectLst/>
                        </a:rPr>
                        <a:t>10,000,000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27873016"/>
                  </a:ext>
                </a:extLst>
              </a:tr>
              <a:tr h="84137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800" b="1">
                          <a:effectLst/>
                        </a:rPr>
                        <a:t>الكلفة المتغيرة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8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800" b="1">
                          <a:effectLst/>
                        </a:rPr>
                        <a:t>60%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800" b="1">
                          <a:effectLst/>
                        </a:rPr>
                        <a:t>(6,000,000)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9369248"/>
                  </a:ext>
                </a:extLst>
              </a:tr>
              <a:tr h="84137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800" b="1">
                          <a:effectLst/>
                        </a:rPr>
                        <a:t>عائد المساهمة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8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800" b="1">
                          <a:effectLst/>
                        </a:rPr>
                        <a:t>40%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800" b="1">
                          <a:effectLst/>
                        </a:rPr>
                        <a:t>4,000,000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1621239"/>
                  </a:ext>
                </a:extLst>
              </a:tr>
              <a:tr h="84137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800" b="1">
                          <a:effectLst/>
                        </a:rPr>
                        <a:t>التكاليف الثابتة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8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8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800" b="1">
                          <a:effectLst/>
                        </a:rPr>
                        <a:t>(2,500,000)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88926197"/>
                  </a:ext>
                </a:extLst>
              </a:tr>
              <a:tr h="84137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800" b="1">
                          <a:effectLst/>
                        </a:rPr>
                        <a:t>صافي الدخل(ربح)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8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8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800" b="1" dirty="0">
                          <a:effectLst/>
                        </a:rPr>
                        <a:t>1,500,000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734061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5871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3976" y="319310"/>
            <a:ext cx="10687050" cy="556990"/>
          </a:xfrm>
        </p:spPr>
        <p:txBody>
          <a:bodyPr>
            <a:noAutofit/>
          </a:bodyPr>
          <a:lstStyle/>
          <a:p>
            <a:pPr algn="r" rtl="1"/>
            <a:r>
              <a:rPr lang="ar-IQ" sz="1800" b="1" dirty="0"/>
              <a:t>مثال(3) قدم اليك كشف الدخل لشركة البصرة التجارية يضم بيانات وتكاليف احد المنتجات وكما يلي:</a:t>
            </a:r>
            <a:br>
              <a:rPr lang="en-US" sz="2400" dirty="0"/>
            </a:b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1060940"/>
              </p:ext>
            </p:extLst>
          </p:nvPr>
        </p:nvGraphicFramePr>
        <p:xfrm>
          <a:off x="5524499" y="981077"/>
          <a:ext cx="3989071" cy="3076575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808714">
                  <a:extLst>
                    <a:ext uri="{9D8B030D-6E8A-4147-A177-3AD203B41FA5}">
                      <a16:colId xmlns:a16="http://schemas.microsoft.com/office/drawing/2014/main" val="974228009"/>
                    </a:ext>
                  </a:extLst>
                </a:gridCol>
                <a:gridCol w="2180357">
                  <a:extLst>
                    <a:ext uri="{9D8B030D-6E8A-4147-A177-3AD203B41FA5}">
                      <a16:colId xmlns:a16="http://schemas.microsoft.com/office/drawing/2014/main" val="3895394196"/>
                    </a:ext>
                  </a:extLst>
                </a:gridCol>
              </a:tblGrid>
              <a:tr h="69174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400" b="1" u="sng" dirty="0">
                          <a:effectLst/>
                        </a:rPr>
                        <a:t>البيان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400" b="1" u="sng">
                          <a:effectLst/>
                        </a:rPr>
                        <a:t>مستوى النشاط (9000) وحدة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05395402"/>
                  </a:ext>
                </a:extLst>
              </a:tr>
              <a:tr h="33378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400" b="1">
                          <a:effectLst/>
                        </a:rPr>
                        <a:t>المبيعات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400" b="1">
                          <a:effectLst/>
                        </a:rPr>
                        <a:t>1,350,000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59923811"/>
                  </a:ext>
                </a:extLst>
              </a:tr>
              <a:tr h="69174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400" b="1" dirty="0">
                          <a:effectLst/>
                        </a:rPr>
                        <a:t>تطرح التكاليف المتغيرة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400" b="1" dirty="0">
                          <a:effectLst/>
                        </a:rPr>
                        <a:t>(810,000)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29965368"/>
                  </a:ext>
                </a:extLst>
              </a:tr>
              <a:tr h="33378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400" b="1">
                          <a:effectLst/>
                        </a:rPr>
                        <a:t>عائد المساهمة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400" b="1">
                          <a:effectLst/>
                        </a:rPr>
                        <a:t>540,000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85985578"/>
                  </a:ext>
                </a:extLst>
              </a:tr>
              <a:tr h="69174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400" b="1" dirty="0">
                          <a:effectLst/>
                        </a:rPr>
                        <a:t>تطرح التكاليف الثابتة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400" b="1">
                          <a:effectLst/>
                        </a:rPr>
                        <a:t>(600,000)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41065971"/>
                  </a:ext>
                </a:extLst>
              </a:tr>
              <a:tr h="33378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400" b="1">
                          <a:effectLst/>
                        </a:rPr>
                        <a:t>صافي الدخل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400" b="1" dirty="0">
                          <a:effectLst/>
                        </a:rPr>
                        <a:t>(60,000)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26661976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914526" y="4411828"/>
            <a:ext cx="1009650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IQ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المطلوب/ </a:t>
            </a:r>
            <a:r>
              <a:rPr lang="ar-IQ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ar-IQ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كم عدد الوحدات الاضافية التي على الشركة بيعها لتخلص من الخسارة الحالية.</a:t>
            </a:r>
            <a:endParaRPr lang="en-US" sz="16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IQ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ما مقدار الانخفاض بالخسارة الحالية اذا حققت الشركة مبيعات اضافية قدرها 750 وحدة (عزز اجابتك بكشف الدخل).</a:t>
            </a:r>
            <a:endParaRPr lang="en-US" sz="16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IQ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كم ستكون الخسارة الحالية للشركة اذا حققت مبيعات اضافية قدرها (135,000) دينار.</a:t>
            </a:r>
            <a:endParaRPr lang="en-US" sz="16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IQ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ما هو مستوى النشاط بالوحدات والمبالغ الذي تبدأ بعده الشركة بتحقيق الارباح.</a:t>
            </a:r>
            <a:endParaRPr lang="en-US" sz="16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876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89</TotalTime>
  <Words>741</Words>
  <Application>Microsoft Office PowerPoint</Application>
  <PresentationFormat>Widescreen</PresentationFormat>
  <Paragraphs>148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Andalus</vt:lpstr>
      <vt:lpstr>Arial</vt:lpstr>
      <vt:lpstr>Calibri</vt:lpstr>
      <vt:lpstr>Cambria Math</vt:lpstr>
      <vt:lpstr>Century Gothic</vt:lpstr>
      <vt:lpstr>Wingdings 3</vt:lpstr>
      <vt:lpstr>Wisp</vt:lpstr>
      <vt:lpstr>المحاسبة الادارية  MANAGERLAL  ccounting</vt:lpstr>
      <vt:lpstr>كشف الدخل متعدد المستويات: </vt:lpstr>
      <vt:lpstr>مثال: </vt:lpstr>
      <vt:lpstr>الحل:</vt:lpstr>
      <vt:lpstr>كشف الدخل ذات المستويات المتعددة </vt:lpstr>
      <vt:lpstr>مثال: </vt:lpstr>
      <vt:lpstr>الحل: </vt:lpstr>
      <vt:lpstr>كشف الدخل:</vt:lpstr>
      <vt:lpstr>مثال(3) قدم اليك كشف الدخل لشركة البصرة التجارية يضم بيانات وتكاليف احد المنتجات وكما يلي: </vt:lpstr>
      <vt:lpstr>الحل:</vt:lpstr>
      <vt:lpstr>2. النقطة الثانية :</vt:lpstr>
      <vt:lpstr>النقطة الرابعة: نقطة التعادل بالوحدات = (600,000)/60 =10,000 وحدة  نقطة التعادل بالمبالغ= (600,000)/(0.40) = 1,500,000 دينار   </vt:lpstr>
      <vt:lpstr>كوز: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المحاسبة الادارية  MANAGERLAL  ccounting</dc:title>
  <dc:creator>shorooq lateef</dc:creator>
  <cp:lastModifiedBy>shorooq lateef</cp:lastModifiedBy>
  <cp:revision>11</cp:revision>
  <dcterms:created xsi:type="dcterms:W3CDTF">2023-11-22T20:11:50Z</dcterms:created>
  <dcterms:modified xsi:type="dcterms:W3CDTF">2023-12-25T18:55:36Z</dcterms:modified>
</cp:coreProperties>
</file>